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87" r:id="rId1"/>
  </p:sldMasterIdLst>
  <p:notesMasterIdLst>
    <p:notesMasterId r:id="rId18"/>
  </p:notesMasterIdLst>
  <p:handoutMasterIdLst>
    <p:handoutMasterId r:id="rId19"/>
  </p:handoutMasterIdLst>
  <p:sldIdLst>
    <p:sldId id="258" r:id="rId2"/>
    <p:sldId id="530" r:id="rId3"/>
    <p:sldId id="531" r:id="rId4"/>
    <p:sldId id="532" r:id="rId5"/>
    <p:sldId id="488" r:id="rId6"/>
    <p:sldId id="518" r:id="rId7"/>
    <p:sldId id="523" r:id="rId8"/>
    <p:sldId id="522" r:id="rId9"/>
    <p:sldId id="526" r:id="rId10"/>
    <p:sldId id="519" r:id="rId11"/>
    <p:sldId id="520" r:id="rId12"/>
    <p:sldId id="521" r:id="rId13"/>
    <p:sldId id="533" r:id="rId14"/>
    <p:sldId id="528" r:id="rId15"/>
    <p:sldId id="517" r:id="rId16"/>
    <p:sldId id="527" r:id="rId17"/>
  </p:sldIdLst>
  <p:sldSz cx="12192000" cy="6858000"/>
  <p:notesSz cx="7010400" cy="9296400"/>
  <p:embeddedFontLst>
    <p:embeddedFont>
      <p:font typeface="Roboto Light" panose="020B0604020202020204" charset="0"/>
      <p:regular r:id="rId20"/>
      <p:italic r:id="rId21"/>
    </p:embeddedFont>
    <p:embeddedFont>
      <p:font typeface="Roboto" panose="020B0604020202020204" charset="0"/>
      <p:regular r:id="rId22"/>
      <p:bold r:id="rId23"/>
      <p:italic r:id="rId24"/>
      <p:boldItalic r:id="rId25"/>
    </p:embeddedFont>
    <p:embeddedFont>
      <p:font typeface="Cordia New" panose="020B0304020202020204" pitchFamily="34" charset="-34"/>
      <p:regular r:id="rId26"/>
      <p:bold r:id="rId27"/>
      <p:italic r:id="rId28"/>
      <p:boldItalic r:id="rId29"/>
    </p:embeddedFont>
    <p:embeddedFont>
      <p:font typeface="Roboto Medium" panose="020B0604020202020204" charset="0"/>
      <p:regular r:id="rId30"/>
      <p:italic r:id="rId31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107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297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5E5"/>
    <a:srgbClr val="CCCCCC"/>
    <a:srgbClr val="7676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1198" autoAdjust="0"/>
  </p:normalViewPr>
  <p:slideViewPr>
    <p:cSldViewPr snapToGrid="0" showGuides="1">
      <p:cViewPr varScale="1">
        <p:scale>
          <a:sx n="62" d="100"/>
          <a:sy n="62" d="100"/>
        </p:scale>
        <p:origin x="72" y="307"/>
      </p:cViewPr>
      <p:guideLst>
        <p:guide orient="horz" pos="1071"/>
        <p:guide pos="3840"/>
        <p:guide orient="horz" pos="2976"/>
      </p:guideLst>
    </p:cSldViewPr>
  </p:slideViewPr>
  <p:outlineViewPr>
    <p:cViewPr>
      <p:scale>
        <a:sx n="33" d="100"/>
        <a:sy n="33" d="100"/>
      </p:scale>
      <p:origin x="0" y="-63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4099"/>
    </p:cViewPr>
  </p:sorterViewPr>
  <p:notesViewPr>
    <p:cSldViewPr snapToGrid="0" showGuides="1">
      <p:cViewPr varScale="1">
        <p:scale>
          <a:sx n="91" d="100"/>
          <a:sy n="91" d="100"/>
        </p:scale>
        <p:origin x="197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44E43F5-8472-470F-80B8-12DFDDB692B0}" type="datetimeFigureOut">
              <a:rPr lang="th-TH" smtClean="0">
                <a:latin typeface="Roboto Light" charset="0"/>
                <a:cs typeface="Roboto Light" charset="0"/>
              </a:rPr>
              <a:t>28/09/60</a:t>
            </a:fld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F66D4DF-3FEB-4C81-9EA7-3C7131EDFF55}" type="slidenum">
              <a:rPr lang="th-TH" smtClean="0">
                <a:latin typeface="Roboto Light" charset="0"/>
                <a:cs typeface="Roboto Light" charset="0"/>
              </a:rPr>
              <a:t>‹#›</a:t>
            </a:fld>
            <a:endParaRPr lang="th-TH" dirty="0">
              <a:latin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4605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gif>
</file>

<file path=ppt/media/image22.gif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 b="0" i="0">
                <a:latin typeface="Roboto Light" charset="0"/>
                <a:cs typeface="Roboto Light" charset="0"/>
              </a:defRPr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 b="0" i="0">
                <a:latin typeface="Roboto Light" charset="0"/>
                <a:cs typeface="Roboto Light" charset="0"/>
              </a:defRPr>
            </a:lvl1pPr>
          </a:lstStyle>
          <a:p>
            <a:fld id="{79E4A670-A032-4BF2-9801-114F4383953B}" type="datetimeFigureOut">
              <a:rPr lang="th-TH" smtClean="0"/>
              <a:pPr/>
              <a:t>28/09/60</a:t>
            </a:fld>
            <a:endParaRPr lang="th-TH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th-TH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1"/>
            <a:ext cx="5608320" cy="3660459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 b="0" i="0">
                <a:latin typeface="Roboto Light" charset="0"/>
                <a:cs typeface="Roboto Light" charset="0"/>
              </a:defRPr>
            </a:lvl1pPr>
          </a:lstStyle>
          <a:p>
            <a:endParaRPr lang="th-T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 b="0" i="0">
                <a:latin typeface="Roboto Light" charset="0"/>
                <a:cs typeface="Roboto Light" charset="0"/>
              </a:defRPr>
            </a:lvl1pPr>
          </a:lstStyle>
          <a:p>
            <a:fld id="{DDE034FA-0DE7-4E19-9E6F-31A284D9A113}" type="slidenum">
              <a:rPr lang="th-TH" smtClean="0"/>
              <a:pPr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04765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Roboto Light" charset="0"/>
      </a:defRPr>
    </a:lvl1pPr>
    <a:lvl2pPr marL="4572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+mn-cs"/>
      </a:defRPr>
    </a:lvl2pPr>
    <a:lvl3pPr marL="9144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+mn-cs"/>
      </a:defRPr>
    </a:lvl3pPr>
    <a:lvl4pPr marL="13716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+mn-cs"/>
      </a:defRPr>
    </a:lvl4pPr>
    <a:lvl5pPr marL="18288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Roboto Light" charset="0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GB" dirty="0"/>
              <a:t>SHORT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E034FA-0DE7-4E19-9E6F-31A284D9A113}" type="slidenum">
              <a:rPr lang="th-TH" smtClean="0"/>
              <a:t>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76132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1999" cy="6858000"/>
          </a:xfrm>
          <a:solidFill>
            <a:schemeClr val="bg2"/>
          </a:solidFill>
        </p:spPr>
        <p:txBody>
          <a:bodyPr lIns="1188720" tIns="3291840">
            <a:normAutofit/>
          </a:bodyPr>
          <a:lstStyle>
            <a:lvl1pPr marL="0" indent="0">
              <a:buNone/>
              <a:defRPr sz="1600" b="0" i="0"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Add image here &gt;&gt; Right-click and Send to back</a:t>
            </a:r>
            <a:endParaRPr lang="th-TH" dirty="0"/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118788" y="429768"/>
            <a:ext cx="5631251" cy="5010912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320040" tIns="320040" rIns="182880" bIns="2103120" anchor="t" anchorCtr="0">
            <a:noAutofit/>
          </a:bodyPr>
          <a:lstStyle>
            <a:lvl1pPr>
              <a:defRPr sz="480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 hidden="1"/>
          <p:cNvSpPr/>
          <p:nvPr userDrawn="1"/>
        </p:nvSpPr>
        <p:spPr>
          <a:xfrm>
            <a:off x="6035040" y="440266"/>
            <a:ext cx="5713012" cy="49973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502920" rtlCol="0" anchor="ctr"/>
          <a:lstStyle/>
          <a:p>
            <a:pPr algn="ctr"/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6481623" y="3934906"/>
            <a:ext cx="4743515" cy="330994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000" b="0" i="0" baseline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  <a:endParaRPr lang="th-TH" dirty="0"/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481623" y="4265901"/>
            <a:ext cx="4743515" cy="26535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 baseline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Job Title</a:t>
            </a:r>
            <a:endParaRPr lang="th-TH" dirty="0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6481623" y="4841574"/>
            <a:ext cx="4743515" cy="26535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 baseline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DD MM YYYY</a:t>
            </a:r>
            <a:endParaRPr lang="th-TH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440266"/>
            <a:ext cx="2463207" cy="922780"/>
            <a:chOff x="0" y="440266"/>
            <a:chExt cx="2463207" cy="922780"/>
          </a:xfrm>
        </p:grpSpPr>
        <p:sp>
          <p:nvSpPr>
            <p:cNvPr id="12" name="Rectangle 20"/>
            <p:cNvSpPr/>
            <p:nvPr userDrawn="1"/>
          </p:nvSpPr>
          <p:spPr>
            <a:xfrm>
              <a:off x="0" y="440266"/>
              <a:ext cx="2463207" cy="922780"/>
            </a:xfrm>
            <a:custGeom>
              <a:avLst/>
              <a:gdLst>
                <a:gd name="connsiteX0" fmla="*/ 0 w 2463207"/>
                <a:gd name="connsiteY0" fmla="*/ 0 h 920204"/>
                <a:gd name="connsiteX1" fmla="*/ 2463207 w 2463207"/>
                <a:gd name="connsiteY1" fmla="*/ 0 h 920204"/>
                <a:gd name="connsiteX2" fmla="*/ 2463207 w 2463207"/>
                <a:gd name="connsiteY2" fmla="*/ 920204 h 920204"/>
                <a:gd name="connsiteX3" fmla="*/ 0 w 2463207"/>
                <a:gd name="connsiteY3" fmla="*/ 920204 h 920204"/>
                <a:gd name="connsiteX4" fmla="*/ 0 w 2463207"/>
                <a:gd name="connsiteY4" fmla="*/ 0 h 920204"/>
                <a:gd name="connsiteX0" fmla="*/ 0 w 2463207"/>
                <a:gd name="connsiteY0" fmla="*/ 0 h 922780"/>
                <a:gd name="connsiteX1" fmla="*/ 2463207 w 2463207"/>
                <a:gd name="connsiteY1" fmla="*/ 0 h 922780"/>
                <a:gd name="connsiteX2" fmla="*/ 2262297 w 2463207"/>
                <a:gd name="connsiteY2" fmla="*/ 922780 h 922780"/>
                <a:gd name="connsiteX3" fmla="*/ 0 w 2463207"/>
                <a:gd name="connsiteY3" fmla="*/ 920204 h 922780"/>
                <a:gd name="connsiteX4" fmla="*/ 0 w 2463207"/>
                <a:gd name="connsiteY4" fmla="*/ 0 h 92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3207" h="922780">
                  <a:moveTo>
                    <a:pt x="0" y="0"/>
                  </a:moveTo>
                  <a:lnTo>
                    <a:pt x="2463207" y="0"/>
                  </a:lnTo>
                  <a:lnTo>
                    <a:pt x="2262297" y="922780"/>
                  </a:lnTo>
                  <a:lnTo>
                    <a:pt x="0" y="920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>
                <a:latin typeface="Roboto Light" charset="0"/>
                <a:cs typeface="Roboto Light" charset="0"/>
              </a:endParaRPr>
            </a:p>
          </p:txBody>
        </p:sp>
        <p:pic>
          <p:nvPicPr>
            <p:cNvPr id="13" name="Picture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580" y="626480"/>
              <a:ext cx="1492045" cy="5243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Content Placeholder 19"/>
          <p:cNvSpPr>
            <a:spLocks noGrp="1"/>
          </p:cNvSpPr>
          <p:nvPr>
            <p:ph sz="quarter" idx="14"/>
          </p:nvPr>
        </p:nvSpPr>
        <p:spPr>
          <a:xfrm>
            <a:off x="6481621" y="3653591"/>
            <a:ext cx="1861210" cy="104022"/>
          </a:xfrm>
          <a:solidFill>
            <a:schemeClr val="accent1"/>
          </a:solidFill>
        </p:spPr>
        <p:txBody>
          <a:bodyPr>
            <a:noAutofit/>
          </a:bodyPr>
          <a:lstStyle>
            <a:lvl1pPr>
              <a:defRPr sz="10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5282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54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951"/>
            <a:ext cx="5410201" cy="4620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6324600" y="1556951"/>
            <a:ext cx="5410200" cy="46200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55280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35866"/>
            <a:ext cx="11277600" cy="498598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6951"/>
            <a:ext cx="11277600" cy="46200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1092336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 userDrawn="1"/>
        </p:nvSpPr>
        <p:spPr>
          <a:xfrm>
            <a:off x="7976216" y="6528816"/>
            <a:ext cx="3447288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r"/>
            <a:r>
              <a:rPr lang="en-US" sz="800" i="1" dirty="0">
                <a:solidFill>
                  <a:schemeClr val="bg1">
                    <a:lumMod val="50000"/>
                  </a:schemeClr>
                </a:solidFill>
              </a:rPr>
              <a:t>confidential  |  </a:t>
            </a:r>
            <a:r>
              <a:rPr lang="en-US" sz="800" i="1" dirty="0">
                <a:solidFill>
                  <a:srgbClr val="FFFFFF">
                    <a:lumMod val="50000"/>
                  </a:srgbClr>
                </a:solidFill>
              </a:rPr>
              <a:t>©</a:t>
            </a:r>
            <a:r>
              <a:rPr lang="en-US" sz="800" i="1" dirty="0">
                <a:solidFill>
                  <a:schemeClr val="bg1">
                    <a:lumMod val="50000"/>
                  </a:schemeClr>
                </a:solidFill>
              </a:rPr>
              <a:t>2017 Sabre GLBL</a:t>
            </a:r>
            <a:r>
              <a:rPr lang="en-US" sz="800" i="1" baseline="0" dirty="0">
                <a:solidFill>
                  <a:schemeClr val="bg1">
                    <a:lumMod val="50000"/>
                  </a:schemeClr>
                </a:solidFill>
              </a:rPr>
              <a:t> Inc. All rights reserved.</a:t>
            </a:r>
            <a:endParaRPr lang="en-US" sz="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79530" y="6536584"/>
            <a:ext cx="25527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r"/>
            <a:fld id="{7D422E1F-D216-4DCD-8A23-E6B63B555678}" type="slidenum">
              <a:rPr lang="en-US" sz="800" b="0" i="0" smtClean="0">
                <a:solidFill>
                  <a:schemeClr val="bg1">
                    <a:lumMod val="50000"/>
                  </a:schemeClr>
                </a:solidFill>
              </a:rPr>
              <a:t>‹#›</a:t>
            </a:fld>
            <a:endParaRPr lang="en-US" sz="800" b="0" i="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335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35" r:id="rId2"/>
    <p:sldLayoutId id="2147483777" r:id="rId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accent1"/>
          </a:solidFill>
          <a:latin typeface="+mj-lt"/>
          <a:ea typeface="+mj-ea"/>
          <a:cs typeface="Roboto Light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None/>
        <a:defRPr sz="2400" b="0" i="0" kern="1200">
          <a:solidFill>
            <a:schemeClr val="tx2"/>
          </a:solidFill>
          <a:latin typeface="+mn-lt"/>
          <a:ea typeface="+mn-ea"/>
          <a:cs typeface="Roboto Light" charset="0"/>
        </a:defRPr>
      </a:lvl1pPr>
      <a:lvl2pPr marL="0" indent="-274320" algn="l" defTabSz="9144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/>
        </a:buClr>
        <a:buFont typeface="Roboto" panose="02000000000000000000" pitchFamily="2" charset="0"/>
        <a:buChar char="–"/>
        <a:defRPr sz="2000" b="0" i="0" kern="1200">
          <a:solidFill>
            <a:schemeClr val="tx2"/>
          </a:solidFill>
          <a:latin typeface="+mn-lt"/>
          <a:ea typeface="+mn-ea"/>
          <a:cs typeface="Roboto Light" charset="0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Roboto Light" charset="0"/>
        </a:defRPr>
      </a:lvl3pPr>
      <a:lvl4pPr marL="914400" indent="-27432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Roboto" panose="02000000000000000000" pitchFamily="2" charset="0"/>
        <a:buChar char="–"/>
        <a:defRPr sz="1600" b="0" i="0" kern="1200">
          <a:solidFill>
            <a:schemeClr val="tx2"/>
          </a:solidFill>
          <a:latin typeface="+mn-lt"/>
          <a:ea typeface="+mn-ea"/>
          <a:cs typeface="Roboto Light" charset="0"/>
        </a:defRPr>
      </a:lvl4pPr>
      <a:lvl5pPr marL="11887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Roboto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96" userDrawn="1">
          <p15:clr>
            <a:srgbClr val="F26B43"/>
          </p15:clr>
        </p15:guide>
        <p15:guide id="2" orient="horz" pos="2152" userDrawn="1">
          <p15:clr>
            <a:srgbClr val="F26B43"/>
          </p15:clr>
        </p15:guide>
        <p15:guide id="3" pos="7287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orient="horz" pos="288" userDrawn="1">
          <p15:clr>
            <a:srgbClr val="F26B43"/>
          </p15:clr>
        </p15:guide>
        <p15:guide id="6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9" b="7669"/>
          <a:stretch/>
        </p:blipFill>
        <p:spPr/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GTX2-Local-Build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Quick Build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6481624" y="3934905"/>
            <a:ext cx="1861208" cy="330995"/>
          </a:xfrm>
        </p:spPr>
        <p:txBody>
          <a:bodyPr/>
          <a:lstStyle/>
          <a:p>
            <a:r>
              <a:rPr lang="en-US" b="1" dirty="0">
                <a:latin typeface="+mn-lt"/>
              </a:rPr>
              <a:t>Miracle Dsouza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6481621" y="4281322"/>
            <a:ext cx="1681989" cy="177290"/>
          </a:xfrm>
        </p:spPr>
        <p:txBody>
          <a:bodyPr/>
          <a:lstStyle/>
          <a:p>
            <a:r>
              <a:rPr lang="en-US" sz="1200" dirty="0"/>
              <a:t>Associate Developer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28 – 09 - 2017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0" y="440266"/>
            <a:ext cx="2463207" cy="922780"/>
            <a:chOff x="0" y="440266"/>
            <a:chExt cx="2463207" cy="922780"/>
          </a:xfrm>
        </p:grpSpPr>
        <p:sp>
          <p:nvSpPr>
            <p:cNvPr id="21" name="Rectangle 20"/>
            <p:cNvSpPr/>
            <p:nvPr/>
          </p:nvSpPr>
          <p:spPr>
            <a:xfrm>
              <a:off x="0" y="440266"/>
              <a:ext cx="2463207" cy="922780"/>
            </a:xfrm>
            <a:custGeom>
              <a:avLst/>
              <a:gdLst>
                <a:gd name="connsiteX0" fmla="*/ 0 w 2463207"/>
                <a:gd name="connsiteY0" fmla="*/ 0 h 920204"/>
                <a:gd name="connsiteX1" fmla="*/ 2463207 w 2463207"/>
                <a:gd name="connsiteY1" fmla="*/ 0 h 920204"/>
                <a:gd name="connsiteX2" fmla="*/ 2463207 w 2463207"/>
                <a:gd name="connsiteY2" fmla="*/ 920204 h 920204"/>
                <a:gd name="connsiteX3" fmla="*/ 0 w 2463207"/>
                <a:gd name="connsiteY3" fmla="*/ 920204 h 920204"/>
                <a:gd name="connsiteX4" fmla="*/ 0 w 2463207"/>
                <a:gd name="connsiteY4" fmla="*/ 0 h 920204"/>
                <a:gd name="connsiteX0" fmla="*/ 0 w 2463207"/>
                <a:gd name="connsiteY0" fmla="*/ 0 h 922780"/>
                <a:gd name="connsiteX1" fmla="*/ 2463207 w 2463207"/>
                <a:gd name="connsiteY1" fmla="*/ 0 h 922780"/>
                <a:gd name="connsiteX2" fmla="*/ 2262297 w 2463207"/>
                <a:gd name="connsiteY2" fmla="*/ 922780 h 922780"/>
                <a:gd name="connsiteX3" fmla="*/ 0 w 2463207"/>
                <a:gd name="connsiteY3" fmla="*/ 920204 h 922780"/>
                <a:gd name="connsiteX4" fmla="*/ 0 w 2463207"/>
                <a:gd name="connsiteY4" fmla="*/ 0 h 92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3207" h="922780">
                  <a:moveTo>
                    <a:pt x="0" y="0"/>
                  </a:moveTo>
                  <a:lnTo>
                    <a:pt x="2463207" y="0"/>
                  </a:lnTo>
                  <a:lnTo>
                    <a:pt x="2262297" y="922780"/>
                  </a:lnTo>
                  <a:lnTo>
                    <a:pt x="0" y="920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>
                <a:latin typeface="Roboto Light" charset="0"/>
                <a:cs typeface="Roboto Light" charset="0"/>
              </a:endParaRPr>
            </a:p>
          </p:txBody>
        </p:sp>
        <p:pic>
          <p:nvPicPr>
            <p:cNvPr id="23" name="Picture 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580" y="626480"/>
              <a:ext cx="1492045" cy="5243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" name="Text Placeholder 10"/>
          <p:cNvSpPr txBox="1">
            <a:spLocks/>
          </p:cNvSpPr>
          <p:nvPr/>
        </p:nvSpPr>
        <p:spPr>
          <a:xfrm>
            <a:off x="9363930" y="3921944"/>
            <a:ext cx="1861208" cy="33099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0" i="0" kern="1200" baseline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Light" charset="0"/>
              </a:defRPr>
            </a:lvl1pPr>
            <a:lvl2pPr marL="0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3pPr>
            <a:lvl4pPr marL="914400" indent="-27432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 dirty="0">
              <a:latin typeface="+mn-lt"/>
            </a:endParaRPr>
          </a:p>
        </p:txBody>
      </p:sp>
      <p:sp>
        <p:nvSpPr>
          <p:cNvPr id="14" name="Text Placeholder 12"/>
          <p:cNvSpPr txBox="1">
            <a:spLocks/>
          </p:cNvSpPr>
          <p:nvPr/>
        </p:nvSpPr>
        <p:spPr>
          <a:xfrm>
            <a:off x="9363930" y="4252939"/>
            <a:ext cx="1681989" cy="17729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0" i="0" kern="1200" baseline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charset="0"/>
              </a:defRPr>
            </a:lvl1pPr>
            <a:lvl2pPr marL="0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3pPr>
            <a:lvl4pPr marL="914400" indent="-27432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/>
          </a:p>
        </p:txBody>
      </p:sp>
      <p:sp>
        <p:nvSpPr>
          <p:cNvPr id="16" name="Text Placeholder 10"/>
          <p:cNvSpPr txBox="1">
            <a:spLocks/>
          </p:cNvSpPr>
          <p:nvPr/>
        </p:nvSpPr>
        <p:spPr>
          <a:xfrm>
            <a:off x="9179207" y="3928169"/>
            <a:ext cx="1861208" cy="33099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0" i="0" kern="1200" baseline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Light" charset="0"/>
              </a:defRPr>
            </a:lvl1pPr>
            <a:lvl2pPr marL="0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3pPr>
            <a:lvl4pPr marL="914400" indent="-27432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+mn-lt"/>
              </a:rPr>
              <a:t>Rahul </a:t>
            </a:r>
            <a:r>
              <a:rPr lang="en-US" b="1" dirty="0" err="1">
                <a:latin typeface="+mn-lt"/>
              </a:rPr>
              <a:t>Dcosta</a:t>
            </a:r>
            <a:endParaRPr lang="en-US" b="1" dirty="0">
              <a:latin typeface="+mn-lt"/>
            </a:endParaRPr>
          </a:p>
        </p:txBody>
      </p:sp>
      <p:sp>
        <p:nvSpPr>
          <p:cNvPr id="17" name="Text Placeholder 12"/>
          <p:cNvSpPr txBox="1">
            <a:spLocks/>
          </p:cNvSpPr>
          <p:nvPr/>
        </p:nvSpPr>
        <p:spPr>
          <a:xfrm>
            <a:off x="9173703" y="4242525"/>
            <a:ext cx="1681989" cy="17729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0" i="0" kern="1200" baseline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charset="0"/>
              </a:defRPr>
            </a:lvl1pPr>
            <a:lvl2pPr marL="0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3pPr>
            <a:lvl4pPr marL="914400" indent="-27432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Roboto" panose="02000000000000000000" pitchFamily="2" charset="0"/>
              <a:buChar char="–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4pPr>
            <a:lvl5pPr marL="11887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Roboto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/>
              <a:t>Associate Developer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4339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Classic way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after </a:t>
            </a:r>
            <a:r>
              <a:rPr lang="en-US" dirty="0" err="1"/>
              <a:t>svn</a:t>
            </a:r>
            <a:r>
              <a:rPr lang="en-US" dirty="0"/>
              <a:t> update with </a:t>
            </a:r>
            <a:r>
              <a:rPr lang="en-US" dirty="0" err="1"/>
              <a:t>skipT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/>
              <a:t>New way</a:t>
            </a:r>
          </a:p>
          <a:p>
            <a:pPr algn="ctr"/>
            <a:endParaRPr lang="en-US" dirty="0"/>
          </a:p>
        </p:txBody>
      </p:sp>
      <p:pic>
        <p:nvPicPr>
          <p:cNvPr id="1026" name="Picture 2" descr="image0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13" y="2095823"/>
            <a:ext cx="6340785" cy="3163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1283" y="2095823"/>
            <a:ext cx="5321664" cy="316015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63711" y="5533890"/>
            <a:ext cx="550059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Time saved 5:09mins+10sec  = 5:19mins</a:t>
            </a:r>
          </a:p>
        </p:txBody>
      </p:sp>
    </p:spTree>
    <p:extLst>
      <p:ext uri="{BB962C8B-B14F-4D97-AF65-F5344CB8AC3E}">
        <p14:creationId xmlns:p14="http://schemas.microsoft.com/office/powerpoint/2010/main" val="3267805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Classic way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after </a:t>
            </a:r>
            <a:r>
              <a:rPr lang="en-US" dirty="0" err="1"/>
              <a:t>svn</a:t>
            </a:r>
            <a:r>
              <a:rPr lang="en-US" dirty="0"/>
              <a:t> update without </a:t>
            </a:r>
            <a:r>
              <a:rPr lang="en-US" dirty="0" err="1"/>
              <a:t>skipT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/>
              <a:t>New way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1940595"/>
            <a:ext cx="5451386" cy="31121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63711" y="5533890"/>
            <a:ext cx="550059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Time saved 8.13mins+10sec = 8:23mins</a:t>
            </a:r>
          </a:p>
        </p:txBody>
      </p:sp>
      <p:pic>
        <p:nvPicPr>
          <p:cNvPr id="1026" name="Picture 2" descr="image0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190" y="1940596"/>
            <a:ext cx="5606358" cy="31121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0657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Classic way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35866"/>
            <a:ext cx="11277600" cy="498598"/>
          </a:xfrm>
        </p:spPr>
        <p:txBody>
          <a:bodyPr/>
          <a:lstStyle/>
          <a:p>
            <a:r>
              <a:rPr lang="en-US" dirty="0"/>
              <a:t>Build after a previous build – no </a:t>
            </a:r>
            <a:r>
              <a:rPr lang="en-US" sz="3200" dirty="0"/>
              <a:t>change(No Build Runs </a:t>
            </a:r>
            <a:r>
              <a:rPr lang="en-US" sz="3200" dirty="0">
                <a:sym typeface="Wingdings" panose="05000000000000000000" pitchFamily="2" charset="2"/>
              </a:rPr>
              <a:t> 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/>
              <a:t>New way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42097" r="42788"/>
          <a:stretch/>
        </p:blipFill>
        <p:spPr>
          <a:xfrm>
            <a:off x="342430" y="1983051"/>
            <a:ext cx="5021421" cy="28765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77292" y="5297432"/>
            <a:ext cx="870200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Time saved 8.04 mins+10sec of transitioning =8.14mins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17604"/>
          <a:stretch/>
        </p:blipFill>
        <p:spPr>
          <a:xfrm>
            <a:off x="5607170" y="1983051"/>
            <a:ext cx="6482661" cy="287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914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time saved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image00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"/>
          <a:stretch/>
        </p:blipFill>
        <p:spPr bwMode="auto">
          <a:xfrm>
            <a:off x="457198" y="1562469"/>
            <a:ext cx="10541890" cy="46144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6039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832" y="1292526"/>
            <a:ext cx="8220567" cy="4624069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629115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274273"/>
            <a:ext cx="11277600" cy="515480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No build if no update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No build in case of UI changes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Build only the folder/s in which change/s is made and its dependencies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Works for local changes as well as after update from </a:t>
            </a:r>
            <a:r>
              <a:rPr lang="en-US" sz="2000" dirty="0" err="1"/>
              <a:t>svn</a:t>
            </a: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Decision Parameter supported to skip tests or do a complete build and control </a:t>
            </a:r>
            <a:r>
              <a:rPr lang="en-US" sz="2000"/>
              <a:t>server start</a:t>
            </a: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Script to be run from  </a:t>
            </a:r>
            <a:r>
              <a:rPr lang="en-US" sz="2000" dirty="0" err="1"/>
              <a:t>dev</a:t>
            </a:r>
            <a:r>
              <a:rPr lang="en-US" sz="2000" dirty="0"/>
              <a:t> folder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Configurable gtx2 path from properties file in </a:t>
            </a:r>
            <a:r>
              <a:rPr lang="en-US" sz="2000" dirty="0" err="1"/>
              <a:t>dev</a:t>
            </a:r>
            <a:r>
              <a:rPr lang="en-US" sz="2000" dirty="0"/>
              <a:t> folder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Command to execute</a:t>
            </a:r>
          </a:p>
          <a:p>
            <a:pPr marL="982980" lvl="2" indent="-342900">
              <a:buFont typeface="Wingdings" panose="05000000000000000000" pitchFamily="2" charset="2"/>
              <a:buChar char="ü"/>
            </a:pPr>
            <a:r>
              <a:rPr lang="en-US" b="1" dirty="0"/>
              <a:t>./buildGTX2.sh  	        -&gt;   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One command to stop server, do a </a:t>
            </a:r>
            <a:r>
              <a:rPr lang="en-US" b="1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mvn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clean, a </a:t>
            </a:r>
            <a:r>
              <a:rPr lang="en-US" b="1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mvn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build &amp; start server </a:t>
            </a:r>
            <a:endParaRPr lang="en-US" b="1" dirty="0"/>
          </a:p>
          <a:p>
            <a:pPr marL="982980" lvl="2" indent="-342900">
              <a:buFont typeface="Wingdings" panose="05000000000000000000" pitchFamily="2" charset="2"/>
              <a:buChar char="ü"/>
            </a:pPr>
            <a:r>
              <a:rPr lang="en-US" b="1" dirty="0"/>
              <a:t>./buildGTX2.sh 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–</a:t>
            </a:r>
            <a:r>
              <a:rPr lang="en-US" b="1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skipT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 </a:t>
            </a:r>
            <a:r>
              <a:rPr lang="en-US" b="1" dirty="0"/>
              <a:t>-&gt;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to skip tests</a:t>
            </a:r>
          </a:p>
          <a:p>
            <a:pPr marL="982980" lvl="2" indent="-342900">
              <a:buFont typeface="Wingdings" panose="05000000000000000000" pitchFamily="2" charset="2"/>
              <a:buChar char="ü"/>
            </a:pPr>
            <a:r>
              <a:rPr lang="en-US" b="1" dirty="0"/>
              <a:t>./buildGTX2.sh 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–</a:t>
            </a:r>
            <a:r>
              <a:rPr lang="en-US" b="1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skipS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 </a:t>
            </a:r>
            <a:r>
              <a:rPr lang="en-US" b="1" dirty="0"/>
              <a:t>-&gt;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to skip start of server</a:t>
            </a:r>
          </a:p>
          <a:p>
            <a:pPr marL="982980" lvl="2" indent="-342900">
              <a:buFont typeface="Wingdings" panose="05000000000000000000" pitchFamily="2" charset="2"/>
              <a:buChar char="ü"/>
            </a:pPr>
            <a:r>
              <a:rPr lang="en-US" b="1" dirty="0"/>
              <a:t>./buildGTX2.sh 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–help     </a:t>
            </a:r>
            <a:r>
              <a:rPr lang="en-US" b="1" dirty="0"/>
              <a:t>-&gt;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to provide description and usage guidelines</a:t>
            </a:r>
            <a:endParaRPr lang="en-US" dirty="0"/>
          </a:p>
          <a:p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347300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768113"/>
            <a:ext cx="11277600" cy="3490186"/>
          </a:xfrm>
        </p:spPr>
        <p:txBody>
          <a:bodyPr/>
          <a:lstStyle/>
          <a:p>
            <a:pPr algn="ctr"/>
            <a:r>
              <a:rPr lang="en-US" dirty="0"/>
              <a:t>We are more than happy to work on any suggestions you may have!!!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This is just the beginning!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Thank you!!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2431" y="3100543"/>
            <a:ext cx="219075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43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74" t="30694" r="410" b="37668"/>
          <a:stretch/>
        </p:blipFill>
        <p:spPr>
          <a:xfrm>
            <a:off x="457200" y="2022339"/>
            <a:ext cx="11208469" cy="2898453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About Quick Build</a:t>
            </a:r>
          </a:p>
        </p:txBody>
      </p:sp>
    </p:spTree>
    <p:extLst>
      <p:ext uri="{BB962C8B-B14F-4D97-AF65-F5344CB8AC3E}">
        <p14:creationId xmlns:p14="http://schemas.microsoft.com/office/powerpoint/2010/main" val="2539699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" t="59136" r="26031" b="7806"/>
          <a:stretch/>
        </p:blipFill>
        <p:spPr>
          <a:xfrm>
            <a:off x="2519457" y="3902697"/>
            <a:ext cx="7011041" cy="2553163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-12" t="7795" r="49407" b="68209"/>
          <a:stretch/>
        </p:blipFill>
        <p:spPr>
          <a:xfrm>
            <a:off x="2519458" y="1115069"/>
            <a:ext cx="7011040" cy="270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07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2790333"/>
            <a:ext cx="11277600" cy="3386629"/>
          </a:xfrm>
        </p:spPr>
        <p:txBody>
          <a:bodyPr/>
          <a:lstStyle/>
          <a:p>
            <a:pPr algn="ctr"/>
            <a:r>
              <a:rPr lang="en-US" dirty="0"/>
              <a:t> </a:t>
            </a:r>
            <a:r>
              <a:rPr lang="en-US" sz="8800" dirty="0"/>
              <a:t>Time comparisons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Few test scenarios - Current v/s New Solution build time</a:t>
            </a:r>
          </a:p>
        </p:txBody>
      </p:sp>
    </p:spTree>
    <p:extLst>
      <p:ext uri="{BB962C8B-B14F-4D97-AF65-F5344CB8AC3E}">
        <p14:creationId xmlns:p14="http://schemas.microsoft.com/office/powerpoint/2010/main" val="1380385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9662" y="1556951"/>
            <a:ext cx="5410201" cy="4620012"/>
          </a:xfrm>
        </p:spPr>
        <p:txBody>
          <a:bodyPr/>
          <a:lstStyle/>
          <a:p>
            <a:pPr algn="ctr"/>
            <a:r>
              <a:rPr lang="en-US" dirty="0"/>
              <a:t>Classic way</a:t>
            </a:r>
          </a:p>
          <a:p>
            <a:pPr algn="ctr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63566"/>
            <a:ext cx="11277600" cy="443198"/>
          </a:xfrm>
        </p:spPr>
        <p:txBody>
          <a:bodyPr/>
          <a:lstStyle/>
          <a:p>
            <a:r>
              <a:rPr lang="en-US" sz="3200" dirty="0"/>
              <a:t>Time difference for changes in a java file (</a:t>
            </a:r>
            <a:r>
              <a:rPr lang="en-US" sz="3200" dirty="0" err="1"/>
              <a:t>bizsvc</a:t>
            </a:r>
            <a:r>
              <a:rPr lang="en-US" sz="3200" dirty="0"/>
              <a:t>) – with </a:t>
            </a:r>
            <a:r>
              <a:rPr lang="en-US" sz="3200" dirty="0" err="1"/>
              <a:t>skipT</a:t>
            </a:r>
            <a:endParaRPr lang="en-US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/>
              <a:t>New way</a:t>
            </a:r>
          </a:p>
        </p:txBody>
      </p:sp>
      <p:pic>
        <p:nvPicPr>
          <p:cNvPr id="1026" name="Picture 4" descr="image00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" r="6084" b="4858"/>
          <a:stretch/>
        </p:blipFill>
        <p:spPr bwMode="auto">
          <a:xfrm>
            <a:off x="84841" y="2027427"/>
            <a:ext cx="6525400" cy="2961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image007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893"/>
          <a:stretch/>
        </p:blipFill>
        <p:spPr bwMode="auto">
          <a:xfrm>
            <a:off x="6755049" y="2027427"/>
            <a:ext cx="5352288" cy="2961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111604" y="5313828"/>
            <a:ext cx="1008039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Time saved 2:46mins + 10 sec of transitioning = 2:56mins</a:t>
            </a:r>
          </a:p>
        </p:txBody>
      </p:sp>
    </p:spTree>
    <p:extLst>
      <p:ext uri="{BB962C8B-B14F-4D97-AF65-F5344CB8AC3E}">
        <p14:creationId xmlns:p14="http://schemas.microsoft.com/office/powerpoint/2010/main" val="190632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Classic way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91266"/>
            <a:ext cx="11277600" cy="387798"/>
          </a:xfrm>
        </p:spPr>
        <p:txBody>
          <a:bodyPr/>
          <a:lstStyle/>
          <a:p>
            <a:r>
              <a:rPr lang="en-US" sz="2800" dirty="0"/>
              <a:t>Time difference for changes in a java file (</a:t>
            </a:r>
            <a:r>
              <a:rPr lang="en-US" sz="2800" dirty="0" err="1"/>
              <a:t>bizsvc</a:t>
            </a:r>
            <a:r>
              <a:rPr lang="en-US" sz="2800" dirty="0"/>
              <a:t>) – without </a:t>
            </a:r>
            <a:r>
              <a:rPr lang="en-US" sz="2800" dirty="0" err="1"/>
              <a:t>skipT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/>
              <a:t>New way</a:t>
            </a:r>
          </a:p>
          <a:p>
            <a:endParaRPr lang="en-US" dirty="0"/>
          </a:p>
        </p:txBody>
      </p:sp>
      <p:pic>
        <p:nvPicPr>
          <p:cNvPr id="2050" name="Picture 2" descr="image0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4" y="2281287"/>
            <a:ext cx="5836325" cy="2875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image00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3584" y="2281287"/>
            <a:ext cx="6288416" cy="2875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183115" y="5512218"/>
            <a:ext cx="786195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Time saved 7:35mins + 10 sec of transitioning = 7:45mins</a:t>
            </a:r>
          </a:p>
        </p:txBody>
      </p:sp>
    </p:spTree>
    <p:extLst>
      <p:ext uri="{BB962C8B-B14F-4D97-AF65-F5344CB8AC3E}">
        <p14:creationId xmlns:p14="http://schemas.microsoft.com/office/powerpoint/2010/main" val="1299180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Classic way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86567"/>
            <a:ext cx="11277600" cy="997196"/>
          </a:xfrm>
        </p:spPr>
        <p:txBody>
          <a:bodyPr/>
          <a:lstStyle/>
          <a:p>
            <a:r>
              <a:rPr lang="en-US" dirty="0"/>
              <a:t>Time difference for changes in a java file (!</a:t>
            </a:r>
            <a:r>
              <a:rPr lang="en-US" dirty="0" err="1"/>
              <a:t>bizsvc</a:t>
            </a:r>
            <a:r>
              <a:rPr lang="en-US" dirty="0"/>
              <a:t>) – with </a:t>
            </a:r>
            <a:r>
              <a:rPr lang="en-US" dirty="0" err="1"/>
              <a:t>skipT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/>
              <a:t>New way</a:t>
            </a:r>
          </a:p>
          <a:p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21538"/>
            <a:ext cx="6005696" cy="3066898"/>
          </a:xfrm>
          <a:prstGeom prst="rect">
            <a:avLst/>
          </a:prstGeom>
        </p:spPr>
      </p:pic>
      <p:pic>
        <p:nvPicPr>
          <p:cNvPr id="1026" name="Picture 2" descr="image0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48" y="2221538"/>
            <a:ext cx="5971005" cy="3066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190988" y="5583691"/>
            <a:ext cx="79185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Time saved 8:33mins+10sec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of transitioning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= 8:43mins</a:t>
            </a:r>
          </a:p>
        </p:txBody>
      </p:sp>
    </p:spTree>
    <p:extLst>
      <p:ext uri="{BB962C8B-B14F-4D97-AF65-F5344CB8AC3E}">
        <p14:creationId xmlns:p14="http://schemas.microsoft.com/office/powerpoint/2010/main" val="750203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Classic way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457315"/>
            <a:ext cx="11043501" cy="387798"/>
          </a:xfrm>
        </p:spPr>
        <p:txBody>
          <a:bodyPr/>
          <a:lstStyle/>
          <a:p>
            <a:r>
              <a:rPr lang="en-US" sz="2800" dirty="0"/>
              <a:t>Time difference for changes in a java file (!</a:t>
            </a:r>
            <a:r>
              <a:rPr lang="en-US" sz="2800" dirty="0" err="1"/>
              <a:t>bizsvc</a:t>
            </a:r>
            <a:r>
              <a:rPr lang="en-US" sz="2800" dirty="0"/>
              <a:t>) – without </a:t>
            </a:r>
            <a:r>
              <a:rPr lang="en-US" sz="2800" dirty="0" err="1"/>
              <a:t>skipT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/>
              <a:t>New way</a:t>
            </a:r>
          </a:p>
          <a:p>
            <a:pPr algn="ctr"/>
            <a:endParaRPr lang="en-US" dirty="0"/>
          </a:p>
        </p:txBody>
      </p:sp>
      <p:pic>
        <p:nvPicPr>
          <p:cNvPr id="1028" name="Picture 3" descr="image00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00" y="2359916"/>
            <a:ext cx="5717372" cy="28698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168165" y="5663386"/>
            <a:ext cx="854068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Time saved 11.23 </a:t>
            </a:r>
            <a:r>
              <a:rPr lang="en-US" sz="2400" b="1" dirty="0" err="1">
                <a:solidFill>
                  <a:schemeClr val="bg1">
                    <a:lumMod val="50000"/>
                  </a:schemeClr>
                </a:solidFill>
                <a:latin typeface="+mj-lt"/>
              </a:rPr>
              <a:t>mins</a:t>
            </a:r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+ 10 sec of transitioning =11.33mins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59916"/>
            <a:ext cx="5792376" cy="289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91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/>
              <a:t>Classic Way</a:t>
            </a:r>
          </a:p>
          <a:p>
            <a:pPr algn="ctr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Changes in .</a:t>
            </a:r>
            <a:r>
              <a:rPr lang="en-US" dirty="0" err="1"/>
              <a:t>vm</a:t>
            </a:r>
            <a:r>
              <a:rPr lang="en-US" dirty="0"/>
              <a:t> file (No Build Runs </a:t>
            </a:r>
            <a:r>
              <a:rPr lang="en-US" dirty="0">
                <a:sym typeface="Wingdings" panose="05000000000000000000" pitchFamily="2" charset="2"/>
              </a:rPr>
              <a:t> 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en-US" dirty="0"/>
              <a:t>New way</a:t>
            </a:r>
          </a:p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" y="2221388"/>
            <a:ext cx="5026145" cy="25768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86208" y="5420731"/>
            <a:ext cx="781958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Time saved 6mins+10sec of transitioning = 6:10mins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-106" t="17185" r="106" b="-357"/>
          <a:stretch/>
        </p:blipFill>
        <p:spPr>
          <a:xfrm>
            <a:off x="5408763" y="2232026"/>
            <a:ext cx="6130124" cy="256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452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abre 2017">
      <a:dk1>
        <a:srgbClr val="000000"/>
      </a:dk1>
      <a:lt1>
        <a:srgbClr val="FFFFFF"/>
      </a:lt1>
      <a:dk2>
        <a:srgbClr val="333333"/>
      </a:dk2>
      <a:lt2>
        <a:srgbClr val="E5E5E5"/>
      </a:lt2>
      <a:accent1>
        <a:srgbClr val="E50000"/>
      </a:accent1>
      <a:accent2>
        <a:srgbClr val="1A4D66"/>
      </a:accent2>
      <a:accent3>
        <a:srgbClr val="31B98E"/>
      </a:accent3>
      <a:accent4>
        <a:srgbClr val="9DD7D8"/>
      </a:accent4>
      <a:accent5>
        <a:srgbClr val="E5E53E"/>
      </a:accent5>
      <a:accent6>
        <a:srgbClr val="3399CC"/>
      </a:accent6>
      <a:hlink>
        <a:srgbClr val="3399CC"/>
      </a:hlink>
      <a:folHlink>
        <a:srgbClr val="FFFFFF"/>
      </a:folHlink>
    </a:clrScheme>
    <a:fontScheme name="Sabre (Town Hall)">
      <a:majorFont>
        <a:latin typeface="Roboto Light"/>
        <a:ea typeface=""/>
        <a:cs typeface="Angsana New"/>
      </a:majorFont>
      <a:minorFont>
        <a:latin typeface="Roboto"/>
        <a:ea typeface=""/>
        <a:cs typeface="Cordia New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lIns="0" tIns="0" rIns="0" bIns="0" rtlCol="0" anchor="ctr"/>
      <a:lstStyle>
        <a:defPPr algn="ctr">
          <a:defRPr sz="1400" dirty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400" dirty="0" smtClean="0">
            <a:solidFill>
              <a:schemeClr val="bg1">
                <a:lumMod val="50000"/>
              </a:schemeClr>
            </a:solidFill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GTX2.potx" id="{7908FC5D-ED85-47DE-94F2-EB2143D6E73A}" vid="{BC1BBC32-0FC6-4D09-8248-0083A41C67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buildGTX2</Template>
  <TotalTime>1555</TotalTime>
  <Words>332</Words>
  <Application>Microsoft Office PowerPoint</Application>
  <PresentationFormat>Widescreen</PresentationFormat>
  <Paragraphs>60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Roboto Light</vt:lpstr>
      <vt:lpstr>Roboto</vt:lpstr>
      <vt:lpstr>Arial</vt:lpstr>
      <vt:lpstr>Cordia New</vt:lpstr>
      <vt:lpstr>Roboto Medium</vt:lpstr>
      <vt:lpstr>Wingdings</vt:lpstr>
      <vt:lpstr>Office Theme</vt:lpstr>
      <vt:lpstr>GTX2-Local-Build   Quick Build</vt:lpstr>
      <vt:lpstr>All About Quick Build</vt:lpstr>
      <vt:lpstr>Commands</vt:lpstr>
      <vt:lpstr>Few test scenarios - Current v/s New Solution build time</vt:lpstr>
      <vt:lpstr>Time difference for changes in a java file (bizsvc) – with skipT</vt:lpstr>
      <vt:lpstr>Time difference for changes in a java file (bizsvc) – without skipT</vt:lpstr>
      <vt:lpstr>Time difference for changes in a java file (!bizsvc) – with skipT</vt:lpstr>
      <vt:lpstr>Time difference for changes in a java file (!bizsvc) – without skipT</vt:lpstr>
      <vt:lpstr>Changes in .vm file (No Build Runs  )</vt:lpstr>
      <vt:lpstr>Build after svn update with skipT</vt:lpstr>
      <vt:lpstr>Build after svn update without skipT</vt:lpstr>
      <vt:lpstr>Build after a previous build – no change(No Build Runs  )</vt:lpstr>
      <vt:lpstr>Summary of time saved</vt:lpstr>
      <vt:lpstr>DEMO</vt:lpstr>
      <vt:lpstr>Summary</vt:lpstr>
      <vt:lpstr>We are more than happy to work on any suggestions you may have!!!  This is just the beginning!   Thank you!!</vt:lpstr>
    </vt:vector>
  </TitlesOfParts>
  <Company>Sabre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DSouza, Miracle Talita</dc:creator>
  <cp:lastModifiedBy>D'Costa, Rahul Cajetan</cp:lastModifiedBy>
  <cp:revision>54</cp:revision>
  <cp:lastPrinted>2017-04-06T13:59:14Z</cp:lastPrinted>
  <dcterms:created xsi:type="dcterms:W3CDTF">2017-08-04T06:40:01Z</dcterms:created>
  <dcterms:modified xsi:type="dcterms:W3CDTF">2017-09-28T05:52:09Z</dcterms:modified>
</cp:coreProperties>
</file>

<file path=docProps/thumbnail.jpeg>
</file>